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6858000" cx="12192000"/>
  <p:notesSz cx="6858000" cy="9144000"/>
  <p:embeddedFontLst>
    <p:embeddedFont>
      <p:font typeface="Ubuntu"/>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4" roundtripDataSignature="AMtx7mgBMVR+bfapof5QZuh7mzjb6VFE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Ubuntu-regular.fntdata"/><Relationship Id="rId20" Type="http://schemas.openxmlformats.org/officeDocument/2006/relationships/slide" Target="slides/slide16.xml"/><Relationship Id="rId42" Type="http://schemas.openxmlformats.org/officeDocument/2006/relationships/font" Target="fonts/Ubuntu-italic.fntdata"/><Relationship Id="rId41" Type="http://schemas.openxmlformats.org/officeDocument/2006/relationships/font" Target="fonts/Ubuntu-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Ubuntu-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4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3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4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4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5"/>
          <p:cNvSpPr/>
          <p:nvPr>
            <p:ph idx="2" type="pic"/>
          </p:nvPr>
        </p:nvSpPr>
        <p:spPr>
          <a:xfrm>
            <a:off x="5183188" y="987425"/>
            <a:ext cx="6172200" cy="4873625"/>
          </a:xfrm>
          <a:prstGeom prst="rect">
            <a:avLst/>
          </a:prstGeom>
          <a:noFill/>
          <a:ln>
            <a:noFill/>
          </a:ln>
        </p:spPr>
      </p:sp>
      <p:sp>
        <p:nvSpPr>
          <p:cNvPr id="64" name="Google Shape;64;p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hyperlink" Target="http://www.internetlab.es/post/881/logwatch-monitoriza-tu-servidor-linux" TargetMode="External"/><Relationship Id="rId5" Type="http://schemas.openxmlformats.org/officeDocument/2006/relationships/hyperlink" Target="https://es.wikipedia.org/wiki/Protocolo_(inform%C3%A1tica)" TargetMode="External"/><Relationship Id="rId6" Type="http://schemas.openxmlformats.org/officeDocument/2006/relationships/hyperlink" Target="https://es.wikipedia.org/wiki/Programa_(computaci%C3%B3n)" TargetMode="External"/><Relationship Id="rId7" Type="http://schemas.openxmlformats.org/officeDocument/2006/relationships/hyperlink" Target="https://es.wikipedia.org/wiki/Administraci%C3%B3n_remot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jp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jp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jp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3.jp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3.jp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3.jp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hyperlink" Target="https://www.kaspersky.com/resource-center/threats/secure-iot-devices-on-your-home-networ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0" y="-43406"/>
            <a:ext cx="12192000" cy="6858000"/>
          </a:xfrm>
          <a:prstGeom prst="rect">
            <a:avLst/>
          </a:prstGeom>
          <a:noFill/>
          <a:ln>
            <a:noFill/>
          </a:ln>
        </p:spPr>
      </p:pic>
      <p:sp>
        <p:nvSpPr>
          <p:cNvPr id="85" name="Google Shape;85;p1"/>
          <p:cNvSpPr txBox="1"/>
          <p:nvPr/>
        </p:nvSpPr>
        <p:spPr>
          <a:xfrm>
            <a:off x="1199745" y="4586938"/>
            <a:ext cx="689113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3600" u="none" cap="none" strike="noStrike">
                <a:solidFill>
                  <a:srgbClr val="FF0062"/>
                </a:solidFill>
                <a:latin typeface="Ubuntu"/>
                <a:ea typeface="Ubuntu"/>
                <a:cs typeface="Ubuntu"/>
                <a:sym typeface="Ubuntu"/>
              </a:rPr>
              <a:t>Linux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0"/>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47" name="Google Shape;147;p10"/>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Articulo completo de direcciones IP</a:t>
            </a:r>
            <a:endParaRPr b="1" sz="3600">
              <a:solidFill>
                <a:srgbClr val="FF0062"/>
              </a:solidFill>
              <a:latin typeface="Ubuntu"/>
              <a:ea typeface="Ubuntu"/>
              <a:cs typeface="Ubuntu"/>
              <a:sym typeface="Ubuntu"/>
            </a:endParaRPr>
          </a:p>
        </p:txBody>
      </p:sp>
      <p:sp>
        <p:nvSpPr>
          <p:cNvPr id="148" name="Google Shape;148;p10"/>
          <p:cNvSpPr/>
          <p:nvPr/>
        </p:nvSpPr>
        <p:spPr>
          <a:xfrm>
            <a:off x="521515" y="2106517"/>
            <a:ext cx="1049462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2F5496"/>
                </a:solidFill>
                <a:latin typeface="Ubuntu"/>
                <a:ea typeface="Ubuntu"/>
                <a:cs typeface="Ubuntu"/>
                <a:sym typeface="Ubuntu"/>
              </a:rPr>
              <a:t>https://latam.kaspersky.com/resource-center/definitions/what-is-an-ip-address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1"/>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54" name="Google Shape;154;p11"/>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Llave privada</a:t>
            </a:r>
            <a:endParaRPr b="1" sz="3600">
              <a:solidFill>
                <a:srgbClr val="FF0062"/>
              </a:solidFill>
              <a:latin typeface="Ubuntu"/>
              <a:ea typeface="Ubuntu"/>
              <a:cs typeface="Ubuntu"/>
              <a:sym typeface="Ubuntu"/>
            </a:endParaRPr>
          </a:p>
        </p:txBody>
      </p:sp>
      <p:sp>
        <p:nvSpPr>
          <p:cNvPr id="155" name="Google Shape;155;p11"/>
          <p:cNvSpPr/>
          <p:nvPr/>
        </p:nvSpPr>
        <p:spPr>
          <a:xfrm>
            <a:off x="521515" y="1731682"/>
            <a:ext cx="10494629"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2F5496"/>
                </a:solidFill>
                <a:latin typeface="Ubuntu"/>
                <a:ea typeface="Ubuntu"/>
                <a:cs typeface="Ubuntu"/>
                <a:sym typeface="Ubuntu"/>
              </a:rPr>
              <a:t>Para iniciar sesión en un servidor Oracle Linux sin que nos solicite la contraseña, para ello vamos a utilizar una llave privada que nos permita el acceso desde nuestras maquina a un servidor oracle linux, manejando llaves de confianza que nos permita evitar la solicitud de contraseña.</a:t>
            </a:r>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2"/>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61" name="Google Shape;161;p12"/>
          <p:cNvSpPr txBox="1"/>
          <p:nvPr/>
        </p:nvSpPr>
        <p:spPr>
          <a:xfrm>
            <a:off x="3534561" y="411061"/>
            <a:ext cx="823519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Obtener la llave privada – archivo Excel – Ingresar la ip y el descargara la llave privada</a:t>
            </a:r>
            <a:endParaRPr b="1" sz="3600">
              <a:solidFill>
                <a:srgbClr val="FF0062"/>
              </a:solidFill>
              <a:latin typeface="Ubuntu"/>
              <a:ea typeface="Ubuntu"/>
              <a:cs typeface="Ubuntu"/>
              <a:sym typeface="Ubuntu"/>
            </a:endParaRPr>
          </a:p>
        </p:txBody>
      </p:sp>
      <p:pic>
        <p:nvPicPr>
          <p:cNvPr id="162" name="Google Shape;162;p12"/>
          <p:cNvPicPr preferRelativeResize="0"/>
          <p:nvPr/>
        </p:nvPicPr>
        <p:blipFill rotWithShape="1">
          <a:blip r:embed="rId4">
            <a:alphaModFix/>
          </a:blip>
          <a:srcRect b="0" l="0" r="0" t="0"/>
          <a:stretch/>
        </p:blipFill>
        <p:spPr>
          <a:xfrm>
            <a:off x="2305050" y="2295525"/>
            <a:ext cx="7581900" cy="2266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3"/>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68" name="Google Shape;168;p13"/>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Linux</a:t>
            </a:r>
            <a:endParaRPr b="1" sz="3600">
              <a:solidFill>
                <a:srgbClr val="FF0062"/>
              </a:solidFill>
              <a:latin typeface="Ubuntu"/>
              <a:ea typeface="Ubuntu"/>
              <a:cs typeface="Ubuntu"/>
              <a:sym typeface="Ubuntu"/>
            </a:endParaRPr>
          </a:p>
        </p:txBody>
      </p:sp>
      <p:sp>
        <p:nvSpPr>
          <p:cNvPr id="169" name="Google Shape;169;p13"/>
          <p:cNvSpPr/>
          <p:nvPr/>
        </p:nvSpPr>
        <p:spPr>
          <a:xfrm>
            <a:off x="521515" y="1731682"/>
            <a:ext cx="10494629"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2F5496"/>
                </a:solidFill>
                <a:latin typeface="Ubuntu"/>
                <a:ea typeface="Ubuntu"/>
                <a:cs typeface="Ubuntu"/>
                <a:sym typeface="Ubuntu"/>
              </a:rPr>
              <a:t>LINUX es un Sistema Operativo como MacOS, DOS o Windows. Es decir, Linux es el software necesario para que tu ordenador te permita utilizar programas como: editores de texto, juegos, navegadores de Internet, etc. Linux puede usarse mediante un interfaz gráfico al igual que Windows o MacOS, pero también puede usarse mediante línea de comandos como DOS.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14"/>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75" name="Google Shape;175;p14"/>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Instalar Putty</a:t>
            </a:r>
            <a:endParaRPr b="1" sz="3600">
              <a:solidFill>
                <a:srgbClr val="FF0062"/>
              </a:solidFill>
              <a:latin typeface="Ubuntu"/>
              <a:ea typeface="Ubuntu"/>
              <a:cs typeface="Ubuntu"/>
              <a:sym typeface="Ubuntu"/>
            </a:endParaRPr>
          </a:p>
        </p:txBody>
      </p:sp>
      <p:sp>
        <p:nvSpPr>
          <p:cNvPr id="176" name="Google Shape;176;p14"/>
          <p:cNvSpPr/>
          <p:nvPr/>
        </p:nvSpPr>
        <p:spPr>
          <a:xfrm>
            <a:off x="563460" y="1326206"/>
            <a:ext cx="10494629"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Calibri"/>
                <a:ea typeface="Calibri"/>
                <a:cs typeface="Calibri"/>
                <a:sym typeface="Calibri"/>
              </a:rPr>
              <a:t> </a:t>
            </a:r>
            <a:r>
              <a:rPr b="1" lang="es-ES" sz="2400">
                <a:solidFill>
                  <a:srgbClr val="2F5496"/>
                </a:solidFill>
                <a:latin typeface="Ubuntu"/>
                <a:ea typeface="Ubuntu"/>
                <a:cs typeface="Ubuntu"/>
                <a:sym typeface="Ubuntu"/>
              </a:rPr>
              <a:t>PuTTY es un emulador gratuito de terminal que soporta SSH especialmente los que trabajan sobre sistemas operativos Windows, lo encuentran muy útil a la hora de conectar a un </a:t>
            </a:r>
            <a:r>
              <a:rPr b="1" lang="es-ES" sz="2400" u="sng">
                <a:solidFill>
                  <a:srgbClr val="2F5496"/>
                </a:solidFill>
                <a:latin typeface="Ubuntu"/>
                <a:ea typeface="Ubuntu"/>
                <a:cs typeface="Ubuntu"/>
                <a:sym typeface="Ubuntu"/>
                <a:hlinkClick r:id="rId4">
                  <a:extLst>
                    <a:ext uri="{A12FA001-AC4F-418D-AE19-62706E023703}">
                      <ahyp:hlinkClr val="tx"/>
                    </a:ext>
                  </a:extLst>
                </a:hlinkClick>
              </a:rPr>
              <a:t>servidor Unix</a:t>
            </a:r>
            <a:r>
              <a:rPr b="1" lang="es-ES" sz="2400">
                <a:solidFill>
                  <a:srgbClr val="2F5496"/>
                </a:solidFill>
                <a:latin typeface="Ubuntu"/>
                <a:ea typeface="Ubuntu"/>
                <a:cs typeface="Ubuntu"/>
                <a:sym typeface="Ubuntu"/>
              </a:rPr>
              <a:t> o Linux a través de SSH.</a:t>
            </a:r>
            <a:endParaRPr/>
          </a:p>
          <a:p>
            <a:pPr indent="0" lvl="0" marL="0" marR="0" rtl="0" algn="l">
              <a:spcBef>
                <a:spcPts val="0"/>
              </a:spcBef>
              <a:spcAft>
                <a:spcPts val="0"/>
              </a:spcAft>
              <a:buNone/>
            </a:pPr>
            <a:r>
              <a:rPr b="1" lang="es-ES" sz="2400">
                <a:solidFill>
                  <a:srgbClr val="2F5496"/>
                </a:solidFill>
                <a:latin typeface="Ubuntu"/>
                <a:ea typeface="Ubuntu"/>
                <a:cs typeface="Ubuntu"/>
                <a:sym typeface="Ubuntu"/>
              </a:rPr>
              <a:t>Guardar las preferencias de conexión para establecerla rápidamente en el futuro.</a:t>
            </a:r>
            <a:endParaRPr/>
          </a:p>
          <a:p>
            <a:pPr indent="0" lvl="0" marL="0" marR="0" rtl="0" algn="l">
              <a:spcBef>
                <a:spcPts val="0"/>
              </a:spcBef>
              <a:spcAft>
                <a:spcPts val="0"/>
              </a:spcAft>
              <a:buNone/>
            </a:pPr>
            <a:r>
              <a:t/>
            </a:r>
            <a:endParaRPr b="1" sz="2400">
              <a:solidFill>
                <a:srgbClr val="2F5496"/>
              </a:solidFill>
              <a:latin typeface="Ubuntu"/>
              <a:ea typeface="Ubuntu"/>
              <a:cs typeface="Ubuntu"/>
              <a:sym typeface="Ubuntu"/>
            </a:endParaRPr>
          </a:p>
          <a:p>
            <a:pPr indent="0" lvl="0" marL="0" marR="0" rtl="0" algn="l">
              <a:spcBef>
                <a:spcPts val="0"/>
              </a:spcBef>
              <a:spcAft>
                <a:spcPts val="0"/>
              </a:spcAft>
              <a:buNone/>
            </a:pPr>
            <a:r>
              <a:rPr b="1" lang="es-ES" sz="2400">
                <a:solidFill>
                  <a:srgbClr val="2F5496"/>
                </a:solidFill>
                <a:latin typeface="Ubuntu"/>
                <a:ea typeface="Ubuntu"/>
                <a:cs typeface="Ubuntu"/>
                <a:sym typeface="Ubuntu"/>
              </a:rPr>
              <a:t>SSH (o Secure SHell) es el nombre de un </a:t>
            </a:r>
            <a:r>
              <a:rPr b="1" lang="es-ES" sz="2400" u="sng">
                <a:solidFill>
                  <a:srgbClr val="2F5496"/>
                </a:solidFill>
                <a:latin typeface="Ubuntu"/>
                <a:ea typeface="Ubuntu"/>
                <a:cs typeface="Ubuntu"/>
                <a:sym typeface="Ubuntu"/>
                <a:hlinkClick r:id="rId5">
                  <a:extLst>
                    <a:ext uri="{A12FA001-AC4F-418D-AE19-62706E023703}">
                      <ahyp:hlinkClr val="tx"/>
                    </a:ext>
                  </a:extLst>
                </a:hlinkClick>
              </a:rPr>
              <a:t>protocolo</a:t>
            </a:r>
            <a:r>
              <a:rPr b="1" lang="es-ES" sz="2400">
                <a:solidFill>
                  <a:srgbClr val="2F5496"/>
                </a:solidFill>
                <a:latin typeface="Ubuntu"/>
                <a:ea typeface="Ubuntu"/>
                <a:cs typeface="Ubuntu"/>
                <a:sym typeface="Ubuntu"/>
              </a:rPr>
              <a:t> y del </a:t>
            </a:r>
            <a:r>
              <a:rPr b="1" lang="es-ES" sz="2400" u="sng">
                <a:solidFill>
                  <a:srgbClr val="2F5496"/>
                </a:solidFill>
                <a:latin typeface="Ubuntu"/>
                <a:ea typeface="Ubuntu"/>
                <a:cs typeface="Ubuntu"/>
                <a:sym typeface="Ubuntu"/>
                <a:hlinkClick r:id="rId6">
                  <a:extLst>
                    <a:ext uri="{A12FA001-AC4F-418D-AE19-62706E023703}">
                      <ahyp:hlinkClr val="tx"/>
                    </a:ext>
                  </a:extLst>
                </a:hlinkClick>
              </a:rPr>
              <a:t>programa</a:t>
            </a:r>
            <a:r>
              <a:rPr b="1" lang="es-ES" sz="2400">
                <a:solidFill>
                  <a:srgbClr val="2F5496"/>
                </a:solidFill>
                <a:latin typeface="Ubuntu"/>
                <a:ea typeface="Ubuntu"/>
                <a:cs typeface="Ubuntu"/>
                <a:sym typeface="Ubuntu"/>
              </a:rPr>
              <a:t> que lo implementa cuya principal función es el </a:t>
            </a:r>
            <a:r>
              <a:rPr b="1" lang="es-ES" sz="2400" u="sng">
                <a:solidFill>
                  <a:srgbClr val="2F5496"/>
                </a:solidFill>
                <a:latin typeface="Ubuntu"/>
                <a:ea typeface="Ubuntu"/>
                <a:cs typeface="Ubuntu"/>
                <a:sym typeface="Ubuntu"/>
                <a:hlinkClick r:id="rId7">
                  <a:extLst>
                    <a:ext uri="{A12FA001-AC4F-418D-AE19-62706E023703}">
                      <ahyp:hlinkClr val="tx"/>
                    </a:ext>
                  </a:extLst>
                </a:hlinkClick>
              </a:rPr>
              <a:t>acceso remoto</a:t>
            </a:r>
            <a:r>
              <a:rPr b="1" lang="es-ES" sz="2400">
                <a:solidFill>
                  <a:srgbClr val="2F5496"/>
                </a:solidFill>
                <a:latin typeface="Ubuntu"/>
                <a:ea typeface="Ubuntu"/>
                <a:cs typeface="Ubuntu"/>
                <a:sym typeface="Ubuntu"/>
              </a:rPr>
              <a:t> a un servidor por medio de un canal seguro en el que toda la información está cifrada. </a:t>
            </a:r>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15"/>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82" name="Google Shape;182;p15"/>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Putty</a:t>
            </a:r>
            <a:endParaRPr b="1" sz="3600">
              <a:solidFill>
                <a:srgbClr val="FF0062"/>
              </a:solidFill>
              <a:latin typeface="Ubuntu"/>
              <a:ea typeface="Ubuntu"/>
              <a:cs typeface="Ubuntu"/>
              <a:sym typeface="Ubuntu"/>
            </a:endParaRPr>
          </a:p>
        </p:txBody>
      </p:sp>
      <p:sp>
        <p:nvSpPr>
          <p:cNvPr id="183" name="Google Shape;183;p15"/>
          <p:cNvSpPr/>
          <p:nvPr/>
        </p:nvSpPr>
        <p:spPr>
          <a:xfrm>
            <a:off x="563460" y="1326206"/>
            <a:ext cx="10494629"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p:txBody>
      </p:sp>
      <p:pic>
        <p:nvPicPr>
          <p:cNvPr id="184" name="Google Shape;184;p15"/>
          <p:cNvPicPr preferRelativeResize="0"/>
          <p:nvPr/>
        </p:nvPicPr>
        <p:blipFill rotWithShape="1">
          <a:blip r:embed="rId4">
            <a:alphaModFix/>
          </a:blip>
          <a:srcRect b="0" l="0" r="0" t="0"/>
          <a:stretch/>
        </p:blipFill>
        <p:spPr>
          <a:xfrm>
            <a:off x="3455652" y="1326206"/>
            <a:ext cx="4324350" cy="4248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6"/>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90" name="Google Shape;190;p16"/>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Putty</a:t>
            </a:r>
            <a:endParaRPr b="1" sz="3600">
              <a:solidFill>
                <a:srgbClr val="FF0062"/>
              </a:solidFill>
              <a:latin typeface="Ubuntu"/>
              <a:ea typeface="Ubuntu"/>
              <a:cs typeface="Ubuntu"/>
              <a:sym typeface="Ubuntu"/>
            </a:endParaRPr>
          </a:p>
        </p:txBody>
      </p:sp>
      <p:sp>
        <p:nvSpPr>
          <p:cNvPr id="191" name="Google Shape;191;p16"/>
          <p:cNvSpPr/>
          <p:nvPr/>
        </p:nvSpPr>
        <p:spPr>
          <a:xfrm>
            <a:off x="563460" y="1326206"/>
            <a:ext cx="10494629"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p:txBody>
      </p:sp>
      <p:pic>
        <p:nvPicPr>
          <p:cNvPr id="192" name="Google Shape;192;p16"/>
          <p:cNvPicPr preferRelativeResize="0"/>
          <p:nvPr/>
        </p:nvPicPr>
        <p:blipFill rotWithShape="1">
          <a:blip r:embed="rId4">
            <a:alphaModFix/>
          </a:blip>
          <a:srcRect b="0" l="0" r="0" t="0"/>
          <a:stretch/>
        </p:blipFill>
        <p:spPr>
          <a:xfrm>
            <a:off x="2947987" y="1428750"/>
            <a:ext cx="6296025" cy="400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7"/>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98" name="Google Shape;198;p17"/>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Descargar Putty</a:t>
            </a:r>
            <a:endParaRPr b="1" sz="3600">
              <a:solidFill>
                <a:srgbClr val="FF0062"/>
              </a:solidFill>
              <a:latin typeface="Ubuntu"/>
              <a:ea typeface="Ubuntu"/>
              <a:cs typeface="Ubuntu"/>
              <a:sym typeface="Ubuntu"/>
            </a:endParaRPr>
          </a:p>
        </p:txBody>
      </p:sp>
      <p:sp>
        <p:nvSpPr>
          <p:cNvPr id="199" name="Google Shape;199;p17"/>
          <p:cNvSpPr/>
          <p:nvPr/>
        </p:nvSpPr>
        <p:spPr>
          <a:xfrm>
            <a:off x="521515" y="1731682"/>
            <a:ext cx="10494629"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2F5496"/>
                </a:solidFill>
                <a:latin typeface="Ubuntu"/>
                <a:ea typeface="Ubuntu"/>
                <a:cs typeface="Ubuntu"/>
                <a:sym typeface="Ubuntu"/>
              </a:rPr>
              <a:t>https://www.putty.org/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18"/>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05" name="Google Shape;205;p18"/>
          <p:cNvSpPr txBox="1"/>
          <p:nvPr/>
        </p:nvSpPr>
        <p:spPr>
          <a:xfrm>
            <a:off x="3534561" y="411061"/>
            <a:ext cx="823519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Luego de Descargar Putty abrir putty y puttygen</a:t>
            </a:r>
            <a:endParaRPr b="1" sz="3600">
              <a:solidFill>
                <a:srgbClr val="FF0062"/>
              </a:solidFill>
              <a:latin typeface="Ubuntu"/>
              <a:ea typeface="Ubuntu"/>
              <a:cs typeface="Ubuntu"/>
              <a:sym typeface="Ubuntu"/>
            </a:endParaRPr>
          </a:p>
        </p:txBody>
      </p:sp>
      <p:pic>
        <p:nvPicPr>
          <p:cNvPr id="206" name="Google Shape;206;p18"/>
          <p:cNvPicPr preferRelativeResize="0"/>
          <p:nvPr/>
        </p:nvPicPr>
        <p:blipFill rotWithShape="1">
          <a:blip r:embed="rId4">
            <a:alphaModFix/>
          </a:blip>
          <a:srcRect b="0" l="0" r="0" t="0"/>
          <a:stretch/>
        </p:blipFill>
        <p:spPr>
          <a:xfrm>
            <a:off x="3961091" y="1869598"/>
            <a:ext cx="4746682" cy="41218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19"/>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12" name="Google Shape;212;p19"/>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Abrir pantalla de PuttyGen</a:t>
            </a:r>
            <a:endParaRPr b="1" sz="3600">
              <a:solidFill>
                <a:srgbClr val="FF0062"/>
              </a:solidFill>
              <a:latin typeface="Ubuntu"/>
              <a:ea typeface="Ubuntu"/>
              <a:cs typeface="Ubuntu"/>
              <a:sym typeface="Ubuntu"/>
            </a:endParaRPr>
          </a:p>
        </p:txBody>
      </p:sp>
      <p:pic>
        <p:nvPicPr>
          <p:cNvPr id="213" name="Google Shape;213;p19"/>
          <p:cNvPicPr preferRelativeResize="0"/>
          <p:nvPr/>
        </p:nvPicPr>
        <p:blipFill rotWithShape="1">
          <a:blip r:embed="rId4">
            <a:alphaModFix/>
          </a:blip>
          <a:srcRect b="0" l="0" r="0" t="0"/>
          <a:stretch/>
        </p:blipFill>
        <p:spPr>
          <a:xfrm>
            <a:off x="3838575" y="1185862"/>
            <a:ext cx="4514850" cy="4486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2"/>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91" name="Google Shape;91;p2"/>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Maquina virtual</a:t>
            </a:r>
            <a:endParaRPr b="1" sz="3600">
              <a:solidFill>
                <a:srgbClr val="FF0062"/>
              </a:solidFill>
              <a:latin typeface="Ubuntu"/>
              <a:ea typeface="Ubuntu"/>
              <a:cs typeface="Ubuntu"/>
              <a:sym typeface="Ubuntu"/>
            </a:endParaRPr>
          </a:p>
        </p:txBody>
      </p:sp>
      <p:sp>
        <p:nvSpPr>
          <p:cNvPr id="92" name="Google Shape;92;p2"/>
          <p:cNvSpPr/>
          <p:nvPr/>
        </p:nvSpPr>
        <p:spPr>
          <a:xfrm>
            <a:off x="521515" y="1731682"/>
            <a:ext cx="10494629"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2F5496"/>
                </a:solidFill>
                <a:latin typeface="Ubuntu"/>
                <a:ea typeface="Ubuntu"/>
                <a:cs typeface="Ubuntu"/>
                <a:sym typeface="Ubuntu"/>
              </a:rPr>
              <a:t>Una máquina virtual es un software capaz de cargar en su interior otro sistema operativo haciéndole creer que es un PC de verdad. Tal y como su nombre indica, el concepto es tan sencillo como crear una máquina (PC, consola, móvil o lo que sea) que en vez de ser física es virtual.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0"/>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19" name="Google Shape;219;p20"/>
          <p:cNvSpPr txBox="1"/>
          <p:nvPr/>
        </p:nvSpPr>
        <p:spPr>
          <a:xfrm>
            <a:off x="3266113" y="117446"/>
            <a:ext cx="88000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Para abrir la llave que nos enviaron de Oracle debemos realizarlo en puttygen</a:t>
            </a:r>
            <a:endParaRPr b="1" sz="3600">
              <a:solidFill>
                <a:srgbClr val="FF0062"/>
              </a:solidFill>
              <a:latin typeface="Ubuntu"/>
              <a:ea typeface="Ubuntu"/>
              <a:cs typeface="Ubuntu"/>
              <a:sym typeface="Ubuntu"/>
            </a:endParaRPr>
          </a:p>
        </p:txBody>
      </p:sp>
      <p:pic>
        <p:nvPicPr>
          <p:cNvPr id="220" name="Google Shape;220;p20"/>
          <p:cNvPicPr preferRelativeResize="0"/>
          <p:nvPr/>
        </p:nvPicPr>
        <p:blipFill rotWithShape="1">
          <a:blip r:embed="rId4">
            <a:alphaModFix/>
          </a:blip>
          <a:srcRect b="0" l="0" r="0" t="0"/>
          <a:stretch/>
        </p:blipFill>
        <p:spPr>
          <a:xfrm>
            <a:off x="3123080" y="1549663"/>
            <a:ext cx="4376678" cy="43489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1"/>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26" name="Google Shape;226;p21"/>
          <p:cNvSpPr txBox="1"/>
          <p:nvPr/>
        </p:nvSpPr>
        <p:spPr>
          <a:xfrm>
            <a:off x="3266113" y="117446"/>
            <a:ext cx="88000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Para abrir la llave que nos enviaron de Oracle debemos realizarlo en puttygen</a:t>
            </a:r>
            <a:endParaRPr b="1" sz="3600">
              <a:solidFill>
                <a:srgbClr val="FF0062"/>
              </a:solidFill>
              <a:latin typeface="Ubuntu"/>
              <a:ea typeface="Ubuntu"/>
              <a:cs typeface="Ubuntu"/>
              <a:sym typeface="Ubuntu"/>
            </a:endParaRPr>
          </a:p>
        </p:txBody>
      </p:sp>
      <p:pic>
        <p:nvPicPr>
          <p:cNvPr id="227" name="Google Shape;227;p21"/>
          <p:cNvPicPr preferRelativeResize="0"/>
          <p:nvPr/>
        </p:nvPicPr>
        <p:blipFill rotWithShape="1">
          <a:blip r:embed="rId4">
            <a:alphaModFix/>
          </a:blip>
          <a:srcRect b="0" l="0" r="0" t="0"/>
          <a:stretch/>
        </p:blipFill>
        <p:spPr>
          <a:xfrm>
            <a:off x="3123080" y="1549663"/>
            <a:ext cx="4376678" cy="43489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2"/>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33" name="Google Shape;233;p22"/>
          <p:cNvSpPr txBox="1"/>
          <p:nvPr/>
        </p:nvSpPr>
        <p:spPr>
          <a:xfrm>
            <a:off x="3266113" y="117446"/>
            <a:ext cx="88000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Ir a conversions – Import Key</a:t>
            </a:r>
            <a:endParaRPr b="1" sz="3600">
              <a:solidFill>
                <a:srgbClr val="FF0062"/>
              </a:solidFill>
              <a:latin typeface="Ubuntu"/>
              <a:ea typeface="Ubuntu"/>
              <a:cs typeface="Ubuntu"/>
              <a:sym typeface="Ubuntu"/>
            </a:endParaRPr>
          </a:p>
        </p:txBody>
      </p:sp>
      <p:pic>
        <p:nvPicPr>
          <p:cNvPr id="234" name="Google Shape;234;p22"/>
          <p:cNvPicPr preferRelativeResize="0"/>
          <p:nvPr/>
        </p:nvPicPr>
        <p:blipFill rotWithShape="1">
          <a:blip r:embed="rId4">
            <a:alphaModFix/>
          </a:blip>
          <a:srcRect b="0" l="0" r="0" t="0"/>
          <a:stretch/>
        </p:blipFill>
        <p:spPr>
          <a:xfrm>
            <a:off x="3823970" y="1190312"/>
            <a:ext cx="4544059" cy="4477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3"/>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40" name="Google Shape;240;p23"/>
          <p:cNvSpPr txBox="1"/>
          <p:nvPr/>
        </p:nvSpPr>
        <p:spPr>
          <a:xfrm>
            <a:off x="3266113" y="117446"/>
            <a:ext cx="88000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Buscar el lugar donde se guardo la lleva</a:t>
            </a:r>
            <a:endParaRPr b="1" sz="3600">
              <a:solidFill>
                <a:srgbClr val="FF0062"/>
              </a:solidFill>
              <a:latin typeface="Ubuntu"/>
              <a:ea typeface="Ubuntu"/>
              <a:cs typeface="Ubuntu"/>
              <a:sym typeface="Ubuntu"/>
            </a:endParaRPr>
          </a:p>
        </p:txBody>
      </p:sp>
      <p:pic>
        <p:nvPicPr>
          <p:cNvPr id="241" name="Google Shape;241;p23"/>
          <p:cNvPicPr preferRelativeResize="0"/>
          <p:nvPr/>
        </p:nvPicPr>
        <p:blipFill rotWithShape="1">
          <a:blip r:embed="rId4">
            <a:alphaModFix/>
          </a:blip>
          <a:srcRect b="0" l="0" r="0" t="0"/>
          <a:stretch/>
        </p:blipFill>
        <p:spPr>
          <a:xfrm>
            <a:off x="3823970" y="1190312"/>
            <a:ext cx="4544059" cy="4477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4"/>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47" name="Google Shape;247;p24"/>
          <p:cNvSpPr txBox="1"/>
          <p:nvPr/>
        </p:nvSpPr>
        <p:spPr>
          <a:xfrm>
            <a:off x="3266113" y="117446"/>
            <a:ext cx="88000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Localizar donde esta la lleva</a:t>
            </a:r>
            <a:endParaRPr b="1" sz="3600">
              <a:solidFill>
                <a:srgbClr val="FF0062"/>
              </a:solidFill>
              <a:latin typeface="Ubuntu"/>
              <a:ea typeface="Ubuntu"/>
              <a:cs typeface="Ubuntu"/>
              <a:sym typeface="Ubuntu"/>
            </a:endParaRPr>
          </a:p>
        </p:txBody>
      </p:sp>
      <p:pic>
        <p:nvPicPr>
          <p:cNvPr id="248" name="Google Shape;248;p24"/>
          <p:cNvPicPr preferRelativeResize="0"/>
          <p:nvPr/>
        </p:nvPicPr>
        <p:blipFill rotWithShape="1">
          <a:blip r:embed="rId4">
            <a:alphaModFix/>
          </a:blip>
          <a:srcRect b="0" l="0" r="0" t="0"/>
          <a:stretch/>
        </p:blipFill>
        <p:spPr>
          <a:xfrm>
            <a:off x="2587190" y="1996579"/>
            <a:ext cx="7578431" cy="38271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5"/>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54" name="Google Shape;254;p25"/>
          <p:cNvSpPr txBox="1"/>
          <p:nvPr/>
        </p:nvSpPr>
        <p:spPr>
          <a:xfrm>
            <a:off x="3266113" y="117446"/>
            <a:ext cx="88000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No hay necesidad de colocarle clave a la llave pero si desean se puede</a:t>
            </a:r>
            <a:endParaRPr b="1" sz="3600">
              <a:solidFill>
                <a:srgbClr val="FF0062"/>
              </a:solidFill>
              <a:latin typeface="Ubuntu"/>
              <a:ea typeface="Ubuntu"/>
              <a:cs typeface="Ubuntu"/>
              <a:sym typeface="Ubuntu"/>
            </a:endParaRPr>
          </a:p>
        </p:txBody>
      </p:sp>
      <p:pic>
        <p:nvPicPr>
          <p:cNvPr id="255" name="Google Shape;255;p25"/>
          <p:cNvPicPr preferRelativeResize="0"/>
          <p:nvPr/>
        </p:nvPicPr>
        <p:blipFill rotWithShape="1">
          <a:blip r:embed="rId4">
            <a:alphaModFix/>
          </a:blip>
          <a:srcRect b="0" l="0" r="0" t="0"/>
          <a:stretch/>
        </p:blipFill>
        <p:spPr>
          <a:xfrm>
            <a:off x="3814763" y="1616521"/>
            <a:ext cx="4112834" cy="40699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6"/>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61" name="Google Shape;261;p26"/>
          <p:cNvSpPr txBox="1"/>
          <p:nvPr/>
        </p:nvSpPr>
        <p:spPr>
          <a:xfrm>
            <a:off x="3266113" y="117446"/>
            <a:ext cx="88000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Oprimir el botón de salvar en llave privada</a:t>
            </a:r>
            <a:endParaRPr b="1" sz="3600">
              <a:solidFill>
                <a:srgbClr val="FF0062"/>
              </a:solidFill>
              <a:latin typeface="Ubuntu"/>
              <a:ea typeface="Ubuntu"/>
              <a:cs typeface="Ubuntu"/>
              <a:sym typeface="Ubuntu"/>
            </a:endParaRPr>
          </a:p>
        </p:txBody>
      </p:sp>
      <p:pic>
        <p:nvPicPr>
          <p:cNvPr id="262" name="Google Shape;262;p26"/>
          <p:cNvPicPr preferRelativeResize="0"/>
          <p:nvPr/>
        </p:nvPicPr>
        <p:blipFill rotWithShape="1">
          <a:blip r:embed="rId4">
            <a:alphaModFix/>
          </a:blip>
          <a:srcRect b="0" l="0" r="0" t="0"/>
          <a:stretch/>
        </p:blipFill>
        <p:spPr>
          <a:xfrm>
            <a:off x="3823152" y="1435221"/>
            <a:ext cx="4247058" cy="4202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7"/>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68" name="Google Shape;268;p27"/>
          <p:cNvSpPr txBox="1"/>
          <p:nvPr/>
        </p:nvSpPr>
        <p:spPr>
          <a:xfrm>
            <a:off x="3266113" y="117446"/>
            <a:ext cx="88000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Salvarlo como ppk</a:t>
            </a:r>
            <a:endParaRPr b="1" sz="3600">
              <a:solidFill>
                <a:srgbClr val="FF0062"/>
              </a:solidFill>
              <a:latin typeface="Ubuntu"/>
              <a:ea typeface="Ubuntu"/>
              <a:cs typeface="Ubuntu"/>
              <a:sym typeface="Ubuntu"/>
            </a:endParaRPr>
          </a:p>
        </p:txBody>
      </p:sp>
      <p:pic>
        <p:nvPicPr>
          <p:cNvPr id="269" name="Google Shape;269;p27"/>
          <p:cNvPicPr preferRelativeResize="0"/>
          <p:nvPr/>
        </p:nvPicPr>
        <p:blipFill rotWithShape="1">
          <a:blip r:embed="rId4">
            <a:alphaModFix/>
          </a:blip>
          <a:srcRect b="0" l="0" r="0" t="0"/>
          <a:stretch/>
        </p:blipFill>
        <p:spPr>
          <a:xfrm>
            <a:off x="2886555" y="1543574"/>
            <a:ext cx="6881717" cy="41024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8"/>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75" name="Google Shape;275;p28"/>
          <p:cNvSpPr txBox="1"/>
          <p:nvPr/>
        </p:nvSpPr>
        <p:spPr>
          <a:xfrm>
            <a:off x="3266113" y="117446"/>
            <a:ext cx="88000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Verificar en el computador si quedo guardada</a:t>
            </a:r>
            <a:endParaRPr b="1" sz="3600">
              <a:solidFill>
                <a:srgbClr val="FF0062"/>
              </a:solidFill>
              <a:latin typeface="Ubuntu"/>
              <a:ea typeface="Ubuntu"/>
              <a:cs typeface="Ubuntu"/>
              <a:sym typeface="Ubuntu"/>
            </a:endParaRPr>
          </a:p>
        </p:txBody>
      </p:sp>
      <p:pic>
        <p:nvPicPr>
          <p:cNvPr id="276" name="Google Shape;276;p28"/>
          <p:cNvPicPr preferRelativeResize="0"/>
          <p:nvPr/>
        </p:nvPicPr>
        <p:blipFill rotWithShape="1">
          <a:blip r:embed="rId4">
            <a:alphaModFix/>
          </a:blip>
          <a:srcRect b="0" l="0" r="0" t="0"/>
          <a:stretch/>
        </p:blipFill>
        <p:spPr>
          <a:xfrm>
            <a:off x="2467827" y="1490392"/>
            <a:ext cx="7256346" cy="43746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9"/>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82" name="Google Shape;282;p29"/>
          <p:cNvSpPr txBox="1"/>
          <p:nvPr/>
        </p:nvSpPr>
        <p:spPr>
          <a:xfrm>
            <a:off x="3266113" y="117446"/>
            <a:ext cx="88000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Regresamos a Putty y en conection – SSH- AUTH seleccionamos “Browse!</a:t>
            </a:r>
            <a:endParaRPr b="1" sz="3600">
              <a:solidFill>
                <a:srgbClr val="FF0062"/>
              </a:solidFill>
              <a:latin typeface="Ubuntu"/>
              <a:ea typeface="Ubuntu"/>
              <a:cs typeface="Ubuntu"/>
              <a:sym typeface="Ubuntu"/>
            </a:endParaRPr>
          </a:p>
        </p:txBody>
      </p:sp>
      <p:pic>
        <p:nvPicPr>
          <p:cNvPr id="283" name="Google Shape;283;p29"/>
          <p:cNvPicPr preferRelativeResize="0"/>
          <p:nvPr/>
        </p:nvPicPr>
        <p:blipFill rotWithShape="1">
          <a:blip r:embed="rId4">
            <a:alphaModFix/>
          </a:blip>
          <a:srcRect b="0" l="0" r="0" t="0"/>
          <a:stretch/>
        </p:blipFill>
        <p:spPr>
          <a:xfrm>
            <a:off x="2656250" y="1664726"/>
            <a:ext cx="6630364" cy="41172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3"/>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98" name="Google Shape;98;p3"/>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Maquina virtual</a:t>
            </a:r>
            <a:endParaRPr b="1" sz="3600">
              <a:solidFill>
                <a:srgbClr val="FF0062"/>
              </a:solidFill>
              <a:latin typeface="Ubuntu"/>
              <a:ea typeface="Ubuntu"/>
              <a:cs typeface="Ubuntu"/>
              <a:sym typeface="Ubuntu"/>
            </a:endParaRPr>
          </a:p>
        </p:txBody>
      </p:sp>
      <p:sp>
        <p:nvSpPr>
          <p:cNvPr id="99" name="Google Shape;99;p3"/>
          <p:cNvSpPr/>
          <p:nvPr/>
        </p:nvSpPr>
        <p:spPr>
          <a:xfrm>
            <a:off x="521515" y="1731682"/>
            <a:ext cx="10494629"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2F5496"/>
                </a:solidFill>
                <a:latin typeface="Ubuntu"/>
                <a:ea typeface="Ubuntu"/>
                <a:cs typeface="Ubuntu"/>
                <a:sym typeface="Ubuntu"/>
              </a:rPr>
              <a:t>Una máquina virtual de sistema es aquella que emula a un ordenador completo. es un software que puede hacerse pasar por otro dispositivo -como un PC- de tal modo que puedes ejecutar otro sistema operativo en su interior. Tiene su propio disco duro, memoria, tarjeta gráfica y demás componentes de hardware, aunque todos ellos son virtuales.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0"/>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89" name="Google Shape;289;p30"/>
          <p:cNvSpPr txBox="1"/>
          <p:nvPr/>
        </p:nvSpPr>
        <p:spPr>
          <a:xfrm>
            <a:off x="3266113" y="117446"/>
            <a:ext cx="88000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Localizamos el archivo que se genero PPK</a:t>
            </a:r>
            <a:endParaRPr b="1" sz="3600">
              <a:solidFill>
                <a:srgbClr val="FF0062"/>
              </a:solidFill>
              <a:latin typeface="Ubuntu"/>
              <a:ea typeface="Ubuntu"/>
              <a:cs typeface="Ubuntu"/>
              <a:sym typeface="Ubuntu"/>
            </a:endParaRPr>
          </a:p>
        </p:txBody>
      </p:sp>
      <p:pic>
        <p:nvPicPr>
          <p:cNvPr id="290" name="Google Shape;290;p30"/>
          <p:cNvPicPr preferRelativeResize="0"/>
          <p:nvPr/>
        </p:nvPicPr>
        <p:blipFill rotWithShape="1">
          <a:blip r:embed="rId4">
            <a:alphaModFix/>
          </a:blip>
          <a:srcRect b="0" l="0" r="0" t="0"/>
          <a:stretch/>
        </p:blipFill>
        <p:spPr>
          <a:xfrm>
            <a:off x="2925901" y="1435221"/>
            <a:ext cx="6717596" cy="42984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1"/>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296" name="Google Shape;296;p31"/>
          <p:cNvSpPr txBox="1"/>
          <p:nvPr/>
        </p:nvSpPr>
        <p:spPr>
          <a:xfrm>
            <a:off x="3266113" y="117446"/>
            <a:ext cx="88000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Debe quedar asi:</a:t>
            </a:r>
            <a:endParaRPr b="1" sz="3600">
              <a:solidFill>
                <a:srgbClr val="FF0062"/>
              </a:solidFill>
              <a:latin typeface="Ubuntu"/>
              <a:ea typeface="Ubuntu"/>
              <a:cs typeface="Ubuntu"/>
              <a:sym typeface="Ubuntu"/>
            </a:endParaRPr>
          </a:p>
        </p:txBody>
      </p:sp>
      <p:pic>
        <p:nvPicPr>
          <p:cNvPr id="297" name="Google Shape;297;p31"/>
          <p:cNvPicPr preferRelativeResize="0"/>
          <p:nvPr/>
        </p:nvPicPr>
        <p:blipFill rotWithShape="1">
          <a:blip r:embed="rId4">
            <a:alphaModFix/>
          </a:blip>
          <a:srcRect b="0" l="0" r="0" t="0"/>
          <a:stretch/>
        </p:blipFill>
        <p:spPr>
          <a:xfrm>
            <a:off x="2736580" y="1687737"/>
            <a:ext cx="6718839" cy="42065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2"/>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303" name="Google Shape;303;p32"/>
          <p:cNvSpPr txBox="1"/>
          <p:nvPr/>
        </p:nvSpPr>
        <p:spPr>
          <a:xfrm>
            <a:off x="3266113" y="117446"/>
            <a:ext cx="880005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Regresamos a la parte de “sesión” en putty  para ingresar la ip publica.</a:t>
            </a:r>
            <a:br>
              <a:rPr b="1" lang="es-ES" sz="3600">
                <a:solidFill>
                  <a:srgbClr val="FF0062"/>
                </a:solidFill>
                <a:latin typeface="Ubuntu"/>
                <a:ea typeface="Ubuntu"/>
                <a:cs typeface="Ubuntu"/>
                <a:sym typeface="Ubuntu"/>
              </a:rPr>
            </a:br>
            <a:r>
              <a:rPr b="1" lang="es-ES" sz="3600">
                <a:solidFill>
                  <a:srgbClr val="FF0062"/>
                </a:solidFill>
                <a:latin typeface="Ubuntu"/>
                <a:ea typeface="Ubuntu"/>
                <a:cs typeface="Ubuntu"/>
                <a:sym typeface="Ubuntu"/>
              </a:rPr>
              <a:t>opc@ip_publica de su grupo port 22</a:t>
            </a:r>
            <a:endParaRPr b="1" sz="3600">
              <a:solidFill>
                <a:srgbClr val="FF0062"/>
              </a:solidFill>
              <a:latin typeface="Ubuntu"/>
              <a:ea typeface="Ubuntu"/>
              <a:cs typeface="Ubuntu"/>
              <a:sym typeface="Ubuntu"/>
            </a:endParaRPr>
          </a:p>
        </p:txBody>
      </p:sp>
      <p:pic>
        <p:nvPicPr>
          <p:cNvPr id="304" name="Google Shape;304;p32"/>
          <p:cNvPicPr preferRelativeResize="0"/>
          <p:nvPr/>
        </p:nvPicPr>
        <p:blipFill rotWithShape="1">
          <a:blip r:embed="rId4">
            <a:alphaModFix/>
          </a:blip>
          <a:srcRect b="0" l="0" r="0" t="0"/>
          <a:stretch/>
        </p:blipFill>
        <p:spPr>
          <a:xfrm>
            <a:off x="3117260" y="2175377"/>
            <a:ext cx="5957479" cy="37992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3"/>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310" name="Google Shape;310;p33"/>
          <p:cNvSpPr txBox="1"/>
          <p:nvPr/>
        </p:nvSpPr>
        <p:spPr>
          <a:xfrm>
            <a:off x="3266113" y="117446"/>
            <a:ext cx="880005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Genera la siguiente pregunta: de que si es seguro el host, se debe seleccionar “ACCEPT”</a:t>
            </a:r>
            <a:endParaRPr b="1" sz="3600">
              <a:solidFill>
                <a:srgbClr val="FF0062"/>
              </a:solidFill>
              <a:latin typeface="Ubuntu"/>
              <a:ea typeface="Ubuntu"/>
              <a:cs typeface="Ubuntu"/>
              <a:sym typeface="Ubuntu"/>
            </a:endParaRPr>
          </a:p>
        </p:txBody>
      </p:sp>
      <p:pic>
        <p:nvPicPr>
          <p:cNvPr id="311" name="Google Shape;311;p33"/>
          <p:cNvPicPr preferRelativeResize="0"/>
          <p:nvPr/>
        </p:nvPicPr>
        <p:blipFill rotWithShape="1">
          <a:blip r:embed="rId4">
            <a:alphaModFix/>
          </a:blip>
          <a:srcRect b="0" l="0" r="0" t="0"/>
          <a:stretch/>
        </p:blipFill>
        <p:spPr>
          <a:xfrm>
            <a:off x="3266112" y="1989218"/>
            <a:ext cx="5656580" cy="37488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4"/>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317" name="Google Shape;317;p34"/>
          <p:cNvSpPr txBox="1"/>
          <p:nvPr/>
        </p:nvSpPr>
        <p:spPr>
          <a:xfrm>
            <a:off x="3266113" y="117446"/>
            <a:ext cx="880005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Genera la siguiente pregunta: de que si es seguro el host, se debe seleccionar “ACCEPT”</a:t>
            </a:r>
            <a:endParaRPr b="1" sz="3600">
              <a:solidFill>
                <a:srgbClr val="FF0062"/>
              </a:solidFill>
              <a:latin typeface="Ubuntu"/>
              <a:ea typeface="Ubuntu"/>
              <a:cs typeface="Ubuntu"/>
              <a:sym typeface="Ubuntu"/>
            </a:endParaRPr>
          </a:p>
        </p:txBody>
      </p:sp>
      <p:pic>
        <p:nvPicPr>
          <p:cNvPr id="318" name="Google Shape;318;p34"/>
          <p:cNvPicPr preferRelativeResize="0"/>
          <p:nvPr/>
        </p:nvPicPr>
        <p:blipFill rotWithShape="1">
          <a:blip r:embed="rId4">
            <a:alphaModFix/>
          </a:blip>
          <a:srcRect b="0" l="0" r="0" t="0"/>
          <a:stretch/>
        </p:blipFill>
        <p:spPr>
          <a:xfrm>
            <a:off x="4134025" y="2170744"/>
            <a:ext cx="4062019" cy="394621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5"/>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324" name="Google Shape;324;p35"/>
          <p:cNvSpPr txBox="1"/>
          <p:nvPr/>
        </p:nvSpPr>
        <p:spPr>
          <a:xfrm>
            <a:off x="3266113" y="117446"/>
            <a:ext cx="880005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Si necesita pasar archivos se debe descargar </a:t>
            </a:r>
            <a:endParaRPr b="1" sz="3600">
              <a:solidFill>
                <a:srgbClr val="FF0062"/>
              </a:solidFill>
              <a:latin typeface="Ubuntu"/>
              <a:ea typeface="Ubuntu"/>
              <a:cs typeface="Ubuntu"/>
              <a:sym typeface="Ubuntu"/>
            </a:endParaRPr>
          </a:p>
        </p:txBody>
      </p:sp>
      <p:pic>
        <p:nvPicPr>
          <p:cNvPr id="325" name="Google Shape;325;p35"/>
          <p:cNvPicPr preferRelativeResize="0"/>
          <p:nvPr/>
        </p:nvPicPr>
        <p:blipFill rotWithShape="1">
          <a:blip r:embed="rId4">
            <a:alphaModFix/>
          </a:blip>
          <a:srcRect b="0" l="0" r="0" t="0"/>
          <a:stretch/>
        </p:blipFill>
        <p:spPr>
          <a:xfrm>
            <a:off x="2055303" y="1317775"/>
            <a:ext cx="9125544" cy="44389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4"/>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05" name="Google Shape;105;p4"/>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Maquina virtual</a:t>
            </a:r>
            <a:endParaRPr b="1" sz="3600">
              <a:solidFill>
                <a:srgbClr val="FF0062"/>
              </a:solidFill>
              <a:latin typeface="Ubuntu"/>
              <a:ea typeface="Ubuntu"/>
              <a:cs typeface="Ubuntu"/>
              <a:sym typeface="Ubuntu"/>
            </a:endParaRPr>
          </a:p>
        </p:txBody>
      </p:sp>
      <p:sp>
        <p:nvSpPr>
          <p:cNvPr id="106" name="Google Shape;106;p4"/>
          <p:cNvSpPr/>
          <p:nvPr/>
        </p:nvSpPr>
        <p:spPr>
          <a:xfrm>
            <a:off x="521515" y="1731682"/>
            <a:ext cx="10494629"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2F5496"/>
                </a:solidFill>
                <a:latin typeface="Ubuntu"/>
                <a:ea typeface="Ubuntu"/>
                <a:cs typeface="Ubuntu"/>
                <a:sym typeface="Ubuntu"/>
              </a:rPr>
              <a:t>Que sus componentes sean virtuales no quiere decir que no existan. Por ejemplo, una máquina virtual tiene sus recursos reservados de 2 GB de RAM y 20 GB de disco duro, que obviamente salen de algún sitio: del PC donde está instalada la máquina virtual, también llamado a veces el hipervisor, el host o el anfitrión.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5"/>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12" name="Google Shape;112;p5"/>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Direccion IP</a:t>
            </a:r>
            <a:endParaRPr b="1" sz="3600">
              <a:solidFill>
                <a:srgbClr val="FF0062"/>
              </a:solidFill>
              <a:latin typeface="Ubuntu"/>
              <a:ea typeface="Ubuntu"/>
              <a:cs typeface="Ubuntu"/>
              <a:sym typeface="Ubuntu"/>
            </a:endParaRPr>
          </a:p>
        </p:txBody>
      </p:sp>
      <p:sp>
        <p:nvSpPr>
          <p:cNvPr id="113" name="Google Shape;113;p5"/>
          <p:cNvSpPr/>
          <p:nvPr/>
        </p:nvSpPr>
        <p:spPr>
          <a:xfrm>
            <a:off x="521515" y="1731682"/>
            <a:ext cx="10494629"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2F5496"/>
                </a:solidFill>
                <a:latin typeface="Ubuntu"/>
                <a:ea typeface="Ubuntu"/>
                <a:cs typeface="Ubuntu"/>
                <a:sym typeface="Ubuntu"/>
              </a:rPr>
              <a:t>Una dirección IP es una dirección única que identifica a un dispositivo en Internet o en una red local. IP significa “protocolo de Internet”, que es el conjunto de reglas que rigen el formato de los datos enviados a través de Internet o la red local.</a:t>
            </a:r>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a:p>
            <a:pPr indent="0" lvl="0" marL="0" marR="0" rtl="0" algn="just">
              <a:spcBef>
                <a:spcPts val="0"/>
              </a:spcBef>
              <a:spcAft>
                <a:spcPts val="0"/>
              </a:spcAft>
              <a:buNone/>
            </a:pPr>
            <a:r>
              <a:rPr b="1" lang="es-ES" sz="2400">
                <a:solidFill>
                  <a:srgbClr val="2F5496"/>
                </a:solidFill>
                <a:latin typeface="Ubuntu"/>
                <a:ea typeface="Ubuntu"/>
                <a:cs typeface="Ubuntu"/>
                <a:sym typeface="Ubuntu"/>
              </a:rPr>
              <a:t>En esencia, las direcciones IP son el identificador que permite el envío de información entre dispositivos en una 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6"/>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19" name="Google Shape;119;p6"/>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Direccion IP</a:t>
            </a:r>
            <a:endParaRPr b="1" sz="3600">
              <a:solidFill>
                <a:srgbClr val="FF0062"/>
              </a:solidFill>
              <a:latin typeface="Ubuntu"/>
              <a:ea typeface="Ubuntu"/>
              <a:cs typeface="Ubuntu"/>
              <a:sym typeface="Ubuntu"/>
            </a:endParaRPr>
          </a:p>
        </p:txBody>
      </p:sp>
      <p:sp>
        <p:nvSpPr>
          <p:cNvPr id="120" name="Google Shape;120;p6"/>
          <p:cNvSpPr/>
          <p:nvPr/>
        </p:nvSpPr>
        <p:spPr>
          <a:xfrm>
            <a:off x="521515" y="1731682"/>
            <a:ext cx="10494629"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400">
                <a:solidFill>
                  <a:srgbClr val="2F5496"/>
                </a:solidFill>
                <a:latin typeface="Ubuntu"/>
                <a:ea typeface="Ubuntu"/>
                <a:cs typeface="Ubuntu"/>
                <a:sym typeface="Ubuntu"/>
              </a:rPr>
              <a:t>Una dirección IP es una cadena de números separados por puntos. Las direcciones IP se expresan como un conjunto de cuatro números, por ejemplo, 192.158.1.38. Cada número del conjunto puede variar de 0 a 255. Por lo tanto, el rango completo de direcciones IP va desde 0.0.0.0 hasta 255.255.255.255.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7"/>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26" name="Google Shape;126;p7"/>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Tipos de direcciones Ip</a:t>
            </a:r>
            <a:endParaRPr b="1" sz="3600">
              <a:solidFill>
                <a:srgbClr val="FF0062"/>
              </a:solidFill>
              <a:latin typeface="Ubuntu"/>
              <a:ea typeface="Ubuntu"/>
              <a:cs typeface="Ubuntu"/>
              <a:sym typeface="Ubuntu"/>
            </a:endParaRPr>
          </a:p>
        </p:txBody>
      </p:sp>
      <p:sp>
        <p:nvSpPr>
          <p:cNvPr id="127" name="Google Shape;127;p7"/>
          <p:cNvSpPr/>
          <p:nvPr/>
        </p:nvSpPr>
        <p:spPr>
          <a:xfrm>
            <a:off x="571849" y="2157202"/>
            <a:ext cx="1049462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2F5496"/>
                </a:solidFill>
                <a:latin typeface="Ubuntu"/>
                <a:ea typeface="Ubuntu"/>
                <a:cs typeface="Ubuntu"/>
                <a:sym typeface="Ubuntu"/>
              </a:rPr>
              <a:t>1. Direcciones ip privadas.</a:t>
            </a:r>
            <a:endParaRPr/>
          </a:p>
          <a:p>
            <a:pPr indent="0" lvl="0" marL="0" marR="0" rtl="0" algn="l">
              <a:spcBef>
                <a:spcPts val="0"/>
              </a:spcBef>
              <a:spcAft>
                <a:spcPts val="0"/>
              </a:spcAft>
              <a:buNone/>
            </a:pPr>
            <a:r>
              <a:rPr b="1" lang="es-ES" sz="2400">
                <a:solidFill>
                  <a:srgbClr val="2F5496"/>
                </a:solidFill>
                <a:latin typeface="Ubuntu"/>
                <a:ea typeface="Ubuntu"/>
                <a:cs typeface="Ubuntu"/>
                <a:sym typeface="Ubuntu"/>
              </a:rPr>
              <a:t>2. Direcciones ip publicas.</a:t>
            </a:r>
            <a:endParaRPr/>
          </a:p>
          <a:p>
            <a:pPr indent="0" lvl="0" marL="0" marR="0" rtl="0" algn="just">
              <a:spcBef>
                <a:spcPts val="0"/>
              </a:spcBef>
              <a:spcAft>
                <a:spcPts val="0"/>
              </a:spcAft>
              <a:buNone/>
            </a:pPr>
            <a:r>
              <a:t/>
            </a:r>
            <a:endParaRPr b="1" sz="2400">
              <a:solidFill>
                <a:srgbClr val="2F5496"/>
              </a:solidFill>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8"/>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33" name="Google Shape;133;p8"/>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Direcciones ip privadas</a:t>
            </a:r>
            <a:endParaRPr b="1" sz="3600">
              <a:solidFill>
                <a:srgbClr val="FF0062"/>
              </a:solidFill>
              <a:latin typeface="Ubuntu"/>
              <a:ea typeface="Ubuntu"/>
              <a:cs typeface="Ubuntu"/>
              <a:sym typeface="Ubuntu"/>
            </a:endParaRPr>
          </a:p>
        </p:txBody>
      </p:sp>
      <p:sp>
        <p:nvSpPr>
          <p:cNvPr id="134" name="Google Shape;134;p8"/>
          <p:cNvSpPr/>
          <p:nvPr/>
        </p:nvSpPr>
        <p:spPr>
          <a:xfrm>
            <a:off x="454403" y="1351508"/>
            <a:ext cx="10494629"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2F5496"/>
                </a:solidFill>
                <a:latin typeface="Ubuntu"/>
                <a:ea typeface="Ubuntu"/>
                <a:cs typeface="Ubuntu"/>
                <a:sym typeface="Ubuntu"/>
              </a:rPr>
              <a:t>Cada dispositivo que se conecta a tu red de Internet tiene una dirección IP privada. Esto incluye computadoras, teléfonos y tablets, pero también cualquier dispositivo que pueda conectarse mediante Bluetooth, como los altavoces, impresoras o televisores inteligentes. Con el creciente </a:t>
            </a:r>
            <a:r>
              <a:rPr b="1" lang="es-ES" sz="2400" u="sng">
                <a:solidFill>
                  <a:srgbClr val="2F5496"/>
                </a:solidFill>
                <a:latin typeface="Ubuntu"/>
                <a:ea typeface="Ubuntu"/>
                <a:cs typeface="Ubuntu"/>
                <a:sym typeface="Ubuntu"/>
                <a:hlinkClick r:id="rId4">
                  <a:extLst>
                    <a:ext uri="{A12FA001-AC4F-418D-AE19-62706E023703}">
                      <ahyp:hlinkClr val="tx"/>
                    </a:ext>
                  </a:extLst>
                </a:hlinkClick>
              </a:rPr>
              <a:t>Internet de las cosas</a:t>
            </a:r>
            <a:r>
              <a:rPr b="1" lang="es-ES" sz="2400">
                <a:solidFill>
                  <a:srgbClr val="2F5496"/>
                </a:solidFill>
                <a:latin typeface="Ubuntu"/>
                <a:ea typeface="Ubuntu"/>
                <a:cs typeface="Ubuntu"/>
                <a:sym typeface="Ubuntu"/>
              </a:rPr>
              <a:t>, la cantidad de direcciones IP privadas que tienes en casa probablemente está aumentando. El enrutador necesita una forma de identificar estos artículos por separado y muchos necesitan una forma de reconocerse entre sí. Por lo tanto, tu enrutador genera direcciones IP privadas que son identificadores únicos para cada dispositivo que los diferencian dentro la 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9"/>
          <p:cNvPicPr preferRelativeResize="0"/>
          <p:nvPr/>
        </p:nvPicPr>
        <p:blipFill rotWithShape="1">
          <a:blip r:embed="rId3">
            <a:alphaModFix/>
          </a:blip>
          <a:srcRect b="0" l="0" r="0" t="0"/>
          <a:stretch/>
        </p:blipFill>
        <p:spPr>
          <a:xfrm>
            <a:off x="-125835" y="0"/>
            <a:ext cx="12192000" cy="6858000"/>
          </a:xfrm>
          <a:prstGeom prst="rect">
            <a:avLst/>
          </a:prstGeom>
          <a:noFill/>
          <a:ln>
            <a:noFill/>
          </a:ln>
        </p:spPr>
      </p:pic>
      <p:sp>
        <p:nvSpPr>
          <p:cNvPr id="140" name="Google Shape;140;p9"/>
          <p:cNvSpPr txBox="1"/>
          <p:nvPr/>
        </p:nvSpPr>
        <p:spPr>
          <a:xfrm>
            <a:off x="3534561" y="411061"/>
            <a:ext cx="82351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600">
                <a:solidFill>
                  <a:srgbClr val="FF0062"/>
                </a:solidFill>
                <a:latin typeface="Ubuntu"/>
                <a:ea typeface="Ubuntu"/>
                <a:cs typeface="Ubuntu"/>
                <a:sym typeface="Ubuntu"/>
              </a:rPr>
              <a:t>Direcciones ip publicas</a:t>
            </a:r>
            <a:endParaRPr b="1" sz="3600">
              <a:solidFill>
                <a:srgbClr val="FF0062"/>
              </a:solidFill>
              <a:latin typeface="Ubuntu"/>
              <a:ea typeface="Ubuntu"/>
              <a:cs typeface="Ubuntu"/>
              <a:sym typeface="Ubuntu"/>
            </a:endParaRPr>
          </a:p>
        </p:txBody>
      </p:sp>
      <p:sp>
        <p:nvSpPr>
          <p:cNvPr id="141" name="Google Shape;141;p9"/>
          <p:cNvSpPr/>
          <p:nvPr/>
        </p:nvSpPr>
        <p:spPr>
          <a:xfrm>
            <a:off x="454403" y="1351508"/>
            <a:ext cx="10494629"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rgbClr val="2F5496"/>
                </a:solidFill>
                <a:latin typeface="Ubuntu"/>
                <a:ea typeface="Ubuntu"/>
                <a:cs typeface="Ubuntu"/>
                <a:sym typeface="Ubuntu"/>
              </a:rPr>
              <a:t>Una dirección IP pública es la dirección principal asociada a toda la red. Si bien cada dispositivo conectado tiene su propia dirección IP, también se incluyen en la dirección IP principal de la red. Tu dirección IP pública es la dirección que todos los dispositivos fuera de tu red de Internet utilizarán para reconocer tu red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2021-04-09T17:18:33Z</dcterms:created>
  <dc:creator>Microsoft Office User</dc:creator>
</cp:coreProperties>
</file>